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58" r:id="rId3"/>
    <p:sldId id="257" r:id="rId4"/>
    <p:sldId id="261" r:id="rId5"/>
    <p:sldId id="305" r:id="rId6"/>
    <p:sldId id="263" r:id="rId7"/>
    <p:sldId id="307" r:id="rId8"/>
    <p:sldId id="309" r:id="rId9"/>
    <p:sldId id="308" r:id="rId10"/>
    <p:sldId id="310" r:id="rId11"/>
    <p:sldId id="265" r:id="rId12"/>
    <p:sldId id="314" r:id="rId13"/>
    <p:sldId id="313" r:id="rId14"/>
  </p:sldIdLst>
  <p:sldSz cx="9144000" cy="5143500" type="screen16x9"/>
  <p:notesSz cx="6858000" cy="9144000"/>
  <p:embeddedFontLst>
    <p:embeddedFont>
      <p:font typeface="Barlow Semi Condensed" panose="020F0502020204030204" pitchFamily="34" charset="0"/>
      <p:regular r:id="rId16"/>
      <p:bold r:id="rId17"/>
      <p:italic r:id="rId18"/>
      <p:boldItalic r:id="rId19"/>
    </p:embeddedFont>
    <p:embeddedFont>
      <p:font typeface="Barlow Semi Condensed Medium" panose="020F0502020204030204" pitchFamily="34" charset="0"/>
      <p:regular r:id="rId20"/>
      <p:bold r:id="rId21"/>
      <p:italic r:id="rId22"/>
      <p:boldItalic r:id="rId23"/>
    </p:embeddedFont>
    <p:embeddedFont>
      <p:font typeface="Fjalla One" panose="02000506040000020004" pitchFamily="2" charset="0"/>
      <p:regular r:id="rId24"/>
    </p:embeddedFont>
    <p:embeddedFont>
      <p:font typeface="Roboto Condensed Light" panose="020F0302020204030204" pitchFamily="34" charset="0"/>
      <p:regular r:id="rId25"/>
      <p:italic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0F9336-4228-4688-8B6B-A351FB641C20}">
  <a:tblStyle styleId="{720F9336-4228-4688-8B6B-A351FB641C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120" d="100"/>
          <a:sy n="120" d="100"/>
        </p:scale>
        <p:origin x="20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09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33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511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5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18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7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0" r:id="rId7"/>
    <p:sldLayoutId id="2147483669" r:id="rId8"/>
    <p:sldLayoutId id="2147483673" r:id="rId9"/>
    <p:sldLayoutId id="2147483674" r:id="rId10"/>
    <p:sldLayoutId id="2147483675" r:id="rId11"/>
    <p:sldLayoutId id="2147483676" r:id="rId1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6523364" y="2842972"/>
            <a:ext cx="3003408" cy="2300528"/>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1"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1"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4" y="2892600"/>
              <a:ext cx="1525124"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84613" y="-117896"/>
            <a:ext cx="6251532" cy="1018701"/>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1600">
                <a:latin typeface="Tahoma" panose="020B0604030504040204" pitchFamily="34" charset="0"/>
                <a:ea typeface="Tahoma" panose="020B0604030504040204" pitchFamily="34" charset="0"/>
                <a:cs typeface="Tahoma" panose="020B0604030504040204" pitchFamily="34" charset="0"/>
              </a:rPr>
              <a:t>KHOA KỸ THUẬT VÀ CÔNG NGHỆ</a:t>
            </a:r>
            <a:br>
              <a:rPr lang="en" sz="1600">
                <a:latin typeface="Tahoma" panose="020B0604030504040204" pitchFamily="34" charset="0"/>
                <a:ea typeface="Tahoma" panose="020B0604030504040204" pitchFamily="34" charset="0"/>
                <a:cs typeface="Tahoma" panose="020B0604030504040204" pitchFamily="34" charset="0"/>
              </a:rPr>
            </a:br>
            <a:r>
              <a:rPr lang="en" sz="1600">
                <a:latin typeface="Tahoma" panose="020B0604030504040204" pitchFamily="34" charset="0"/>
                <a:ea typeface="Tahoma" panose="020B0604030504040204" pitchFamily="34" charset="0"/>
                <a:cs typeface="Tahoma" panose="020B0604030504040204" pitchFamily="34" charset="0"/>
              </a:rPr>
              <a:t>BỘ MÔN CÔNG NGHỆ THÔNG TIN</a:t>
            </a:r>
            <a:endParaRPr sz="1600">
              <a:solidFill>
                <a:schemeClr val="dk2"/>
              </a:solidFill>
              <a:latin typeface="Tahoma" panose="020B0604030504040204" pitchFamily="34" charset="0"/>
              <a:ea typeface="Tahoma" panose="020B0604030504040204" pitchFamily="34" charset="0"/>
              <a:cs typeface="Tahoma" panose="020B0604030504040204" pitchFamily="34" charset="0"/>
            </a:endParaRPr>
          </a:p>
        </p:txBody>
      </p:sp>
      <p:sp>
        <p:nvSpPr>
          <p:cNvPr id="1885" name="Google Shape;1885;p35"/>
          <p:cNvSpPr txBox="1">
            <a:spLocks noGrp="1"/>
          </p:cNvSpPr>
          <p:nvPr>
            <p:ph type="subTitle" idx="1"/>
          </p:nvPr>
        </p:nvSpPr>
        <p:spPr>
          <a:xfrm>
            <a:off x="1596549" y="824894"/>
            <a:ext cx="3359635" cy="5455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sz="2000"/>
              <a:t>KHOÁ LUẬN TỐT NGHIỆP</a:t>
            </a:r>
            <a:endParaRPr sz="2000"/>
          </a:p>
        </p:txBody>
      </p:sp>
      <p:pic>
        <p:nvPicPr>
          <p:cNvPr id="1026" name="Picture 2" descr="Trường Đại học Trà Vinh - tvu.edu.vn">
            <a:extLst>
              <a:ext uri="{FF2B5EF4-FFF2-40B4-BE49-F238E27FC236}">
                <a16:creationId xmlns:a16="http://schemas.microsoft.com/office/drawing/2014/main" id="{251279F4-F2F8-C84C-A176-62666281E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81" y="53594"/>
            <a:ext cx="765132" cy="76513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78D5129D-236F-0145-A033-6B5CF2C9FC74}"/>
              </a:ext>
            </a:extLst>
          </p:cNvPr>
          <p:cNvSpPr/>
          <p:nvPr/>
        </p:nvSpPr>
        <p:spPr>
          <a:xfrm>
            <a:off x="855331" y="1624378"/>
            <a:ext cx="5215532" cy="2042890"/>
          </a:xfrm>
          <a:prstGeom prst="roundRect">
            <a:avLst/>
          </a:prstGeom>
          <a:gradFill>
            <a:gsLst>
              <a:gs pos="12000">
                <a:schemeClr val="accent1">
                  <a:lumMod val="5000"/>
                  <a:lumOff val="95000"/>
                </a:schemeClr>
              </a:gs>
              <a:gs pos="0">
                <a:schemeClr val="accent1">
                  <a:lumMod val="45000"/>
                  <a:lumOff val="55000"/>
                </a:schemeClr>
              </a:gs>
              <a:gs pos="0">
                <a:schemeClr val="accent1">
                  <a:lumMod val="30000"/>
                  <a:lumOff val="70000"/>
                </a:schemeClr>
              </a:gs>
            </a:gsLst>
            <a:lin ang="54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VN" sz="220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6516AC5-8B07-9F40-9BB0-4CE818DA741E}"/>
              </a:ext>
            </a:extLst>
          </p:cNvPr>
          <p:cNvSpPr txBox="1"/>
          <p:nvPr/>
        </p:nvSpPr>
        <p:spPr>
          <a:xfrm>
            <a:off x="4581773" y="4219029"/>
            <a:ext cx="1899283" cy="694742"/>
          </a:xfrm>
          <a:prstGeom prst="rect">
            <a:avLst/>
          </a:prstGeom>
          <a:noFill/>
        </p:spPr>
        <p:txBody>
          <a:bodyPr wrap="square" rtlCol="0">
            <a:spAutoFit/>
          </a:bodyPr>
          <a:lstStyle/>
          <a:p>
            <a:pPr>
              <a:lnSpc>
                <a:spcPct val="150000"/>
              </a:lnSpc>
            </a:pPr>
            <a:r>
              <a:rPr lang="en-VN">
                <a:latin typeface="Tahoma" panose="020B0604030504040204" pitchFamily="34" charset="0"/>
                <a:ea typeface="Tahoma" panose="020B0604030504040204" pitchFamily="34" charset="0"/>
                <a:cs typeface="Tahoma" panose="020B0604030504040204" pitchFamily="34" charset="0"/>
              </a:rPr>
              <a:t>Sinh viên thực hiện:</a:t>
            </a:r>
          </a:p>
          <a:p>
            <a:pPr algn="r">
              <a:lnSpc>
                <a:spcPct val="150000"/>
              </a:lnSpc>
            </a:pPr>
            <a:r>
              <a:rPr lang="en-VN">
                <a:latin typeface="Tahoma" panose="020B0604030504040204" pitchFamily="34" charset="0"/>
                <a:ea typeface="Tahoma" panose="020B0604030504040204" pitchFamily="34" charset="0"/>
                <a:cs typeface="Tahoma" panose="020B0604030504040204" pitchFamily="34" charset="0"/>
              </a:rPr>
              <a:t>Nguyễn Thị Mỹ Yến</a:t>
            </a:r>
          </a:p>
        </p:txBody>
      </p:sp>
      <p:sp>
        <p:nvSpPr>
          <p:cNvPr id="202" name="TextBox 201">
            <a:extLst>
              <a:ext uri="{FF2B5EF4-FFF2-40B4-BE49-F238E27FC236}">
                <a16:creationId xmlns:a16="http://schemas.microsoft.com/office/drawing/2014/main" id="{F821E4F5-C2F9-EF4F-9645-B55132991499}"/>
              </a:ext>
            </a:extLst>
          </p:cNvPr>
          <p:cNvSpPr txBox="1"/>
          <p:nvPr/>
        </p:nvSpPr>
        <p:spPr>
          <a:xfrm>
            <a:off x="84613" y="3883061"/>
            <a:ext cx="1999265" cy="694742"/>
          </a:xfrm>
          <a:prstGeom prst="rect">
            <a:avLst/>
          </a:prstGeom>
          <a:noFill/>
        </p:spPr>
        <p:txBody>
          <a:bodyPr wrap="none" rtlCol="0">
            <a:spAutoFit/>
          </a:bodyPr>
          <a:lstStyle/>
          <a:p>
            <a:pPr>
              <a:lnSpc>
                <a:spcPct val="150000"/>
              </a:lnSpc>
            </a:pPr>
            <a:r>
              <a:rPr lang="en-US">
                <a:latin typeface="Tahoma" panose="020B0604030504040204" pitchFamily="34" charset="0"/>
                <a:ea typeface="Tahoma" panose="020B0604030504040204" pitchFamily="34" charset="0"/>
                <a:cs typeface="Tahoma" panose="020B0604030504040204" pitchFamily="34" charset="0"/>
              </a:rPr>
              <a:t>G</a:t>
            </a:r>
            <a:r>
              <a:rPr lang="en-VN">
                <a:latin typeface="Tahoma" panose="020B0604030504040204" pitchFamily="34" charset="0"/>
                <a:ea typeface="Tahoma" panose="020B0604030504040204" pitchFamily="34" charset="0"/>
                <a:cs typeface="Tahoma" panose="020B0604030504040204" pitchFamily="34" charset="0"/>
              </a:rPr>
              <a:t>iảng viên hướng dẫn:</a:t>
            </a:r>
          </a:p>
          <a:p>
            <a:pPr algn="r">
              <a:lnSpc>
                <a:spcPct val="150000"/>
              </a:lnSpc>
            </a:pPr>
            <a:r>
              <a:rPr lang="en-VN">
                <a:latin typeface="Tahoma" panose="020B0604030504040204" pitchFamily="34" charset="0"/>
                <a:ea typeface="Tahoma" panose="020B0604030504040204" pitchFamily="34" charset="0"/>
                <a:cs typeface="Tahoma" panose="020B0604030504040204" pitchFamily="34" charset="0"/>
              </a:rPr>
              <a:t>ThS. Võ Thành C</a:t>
            </a:r>
          </a:p>
        </p:txBody>
      </p:sp>
      <p:sp>
        <p:nvSpPr>
          <p:cNvPr id="203" name="Google Shape;1885;p35">
            <a:extLst>
              <a:ext uri="{FF2B5EF4-FFF2-40B4-BE49-F238E27FC236}">
                <a16:creationId xmlns:a16="http://schemas.microsoft.com/office/drawing/2014/main" id="{E2EE312E-94F7-E44B-97F8-EBD972880B44}"/>
              </a:ext>
            </a:extLst>
          </p:cNvPr>
          <p:cNvSpPr txBox="1">
            <a:spLocks/>
          </p:cNvSpPr>
          <p:nvPr/>
        </p:nvSpPr>
        <p:spPr>
          <a:xfrm>
            <a:off x="1084245" y="1797684"/>
            <a:ext cx="4672788" cy="1548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lnSpc>
                <a:spcPct val="150000"/>
              </a:lnSpc>
              <a:buClr>
                <a:schemeClr val="dk1"/>
              </a:buClr>
              <a:buSzPts val="1100"/>
              <a:buFont typeface="Arial"/>
              <a:buNone/>
            </a:pPr>
            <a:r>
              <a:rPr lang="vi-VN" sz="2400">
                <a:solidFill>
                  <a:schemeClr val="accent2">
                    <a:lumMod val="50000"/>
                  </a:schemeClr>
                </a:solidFill>
              </a:rPr>
              <a:t>XÂY DỰNG WEBSITE GIỚI THIỆU CÁC ĐỊA ĐIỂM DU LỊCH </a:t>
            </a:r>
          </a:p>
          <a:p>
            <a:pPr algn="ctr">
              <a:lnSpc>
                <a:spcPct val="150000"/>
              </a:lnSpc>
              <a:buClr>
                <a:schemeClr val="dk1"/>
              </a:buClr>
              <a:buSzPts val="1100"/>
              <a:buFont typeface="Arial"/>
              <a:buNone/>
            </a:pPr>
            <a:r>
              <a:rPr lang="vi-VN" sz="2400">
                <a:solidFill>
                  <a:schemeClr val="accent2">
                    <a:lumMod val="50000"/>
                  </a:schemeClr>
                </a:solidFill>
              </a:rPr>
              <a:t>TRÊN ĐỊA BÀN TỈNH TRÀ VINH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296711" y="0"/>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2800"/>
              <a:t>KẾT QUẢ NGHIÊN CỨU</a:t>
            </a:r>
          </a:p>
        </p:txBody>
      </p:sp>
      <p:sp>
        <p:nvSpPr>
          <p:cNvPr id="8" name="TextBox 7">
            <a:extLst>
              <a:ext uri="{FF2B5EF4-FFF2-40B4-BE49-F238E27FC236}">
                <a16:creationId xmlns:a16="http://schemas.microsoft.com/office/drawing/2014/main" id="{45325826-6AFD-5F4E-ACC9-9354E8BF8793}"/>
              </a:ext>
            </a:extLst>
          </p:cNvPr>
          <p:cNvSpPr txBox="1"/>
          <p:nvPr/>
        </p:nvSpPr>
        <p:spPr>
          <a:xfrm>
            <a:off x="767256" y="1481241"/>
            <a:ext cx="1681655" cy="707886"/>
          </a:xfrm>
          <a:prstGeom prst="rect">
            <a:avLst/>
          </a:prstGeom>
          <a:noFill/>
        </p:spPr>
        <p:txBody>
          <a:bodyPr wrap="square">
            <a:spAutoFit/>
          </a:bodyPr>
          <a:lstStyle/>
          <a:p>
            <a:pPr algn="just"/>
            <a:r>
              <a:rPr lang="en-US" sz="2000">
                <a:solidFill>
                  <a:schemeClr val="dk2"/>
                </a:solidFill>
                <a:latin typeface="Barlow Semi Condensed"/>
                <a:ea typeface="Barlow Semi Condensed"/>
                <a:cs typeface="Barlow Semi Condensed"/>
                <a:sym typeface="Barlow Semi Condensed"/>
              </a:rPr>
              <a:t>Giao diện trang quản trị viên</a:t>
            </a:r>
            <a:endParaRPr lang="en-US" sz="2000">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990C03B7-C573-154E-9AB5-48C7FDC55B37}"/>
              </a:ext>
            </a:extLst>
          </p:cNvPr>
          <p:cNvPicPr>
            <a:picLocks noChangeAspect="1"/>
          </p:cNvPicPr>
          <p:nvPr/>
        </p:nvPicPr>
        <p:blipFill>
          <a:blip r:embed="rId3"/>
          <a:stretch>
            <a:fillRect/>
          </a:stretch>
        </p:blipFill>
        <p:spPr>
          <a:xfrm>
            <a:off x="2543501" y="683164"/>
            <a:ext cx="5752378" cy="4330262"/>
          </a:xfrm>
          <a:prstGeom prst="rect">
            <a:avLst/>
          </a:prstGeom>
        </p:spPr>
      </p:pic>
    </p:spTree>
    <p:extLst>
      <p:ext uri="{BB962C8B-B14F-4D97-AF65-F5344CB8AC3E}">
        <p14:creationId xmlns:p14="http://schemas.microsoft.com/office/powerpoint/2010/main" val="688766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42931" y="794099"/>
            <a:ext cx="5323873"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KẾT LUẬN VÀ HƯỚNG PHÁT TRIỂN</a:t>
            </a:r>
            <a:endParaRPr sz="240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1290797" y="2009704"/>
            <a:ext cx="5801119" cy="2154997"/>
          </a:xfrm>
          <a:prstGeom prst="rect">
            <a:avLst/>
          </a:prstGeom>
        </p:spPr>
        <p:txBody>
          <a:bodyPr spcFirstLastPara="1" wrap="square" lIns="91425" tIns="91425" rIns="91425" bIns="91425" anchor="t" anchorCtr="0">
            <a:noAutofit/>
          </a:bodyPr>
          <a:lstStyle/>
          <a:p>
            <a:pPr algn="just">
              <a:lnSpc>
                <a:spcPct val="150000"/>
              </a:lnSpc>
            </a:pPr>
            <a:r>
              <a:rPr lang="vi-VN" sz="2000"/>
              <a:t>- X</a:t>
            </a:r>
            <a:r>
              <a:rPr lang="vi-VN" sz="2000">
                <a:latin typeface="Barlow Semi Condensed"/>
                <a:ea typeface="Barlow Semi Condensed"/>
                <a:cs typeface="Barlow Semi Condensed"/>
                <a:sym typeface="Barlow Semi Condensed"/>
              </a:rPr>
              <a:t>ây dựng hoàn chỉnh website giới thiệu địa điểm du lịch trên địa bàn tỉnh Trà Vinh </a:t>
            </a:r>
          </a:p>
          <a:p>
            <a:pPr algn="just">
              <a:lnSpc>
                <a:spcPct val="150000"/>
              </a:lnSpc>
            </a:pPr>
            <a:r>
              <a:rPr lang="vi-VN" sz="2000"/>
              <a:t>- Đề tài m</a:t>
            </a:r>
            <a:r>
              <a:rPr lang="vi-VN" sz="2000">
                <a:latin typeface="Barlow Semi Condensed"/>
                <a:ea typeface="Barlow Semi Condensed"/>
                <a:cs typeface="Barlow Semi Condensed"/>
                <a:sym typeface="Barlow Semi Condensed"/>
              </a:rPr>
              <a:t>ang tính thực tế cao</a:t>
            </a:r>
            <a:endParaRPr sz="2000">
              <a:latin typeface="Barlow Semi Condensed"/>
              <a:ea typeface="Barlow Semi Condensed"/>
              <a:cs typeface="Barlow Semi Condensed"/>
              <a:sym typeface="Barlow Semi Condensed"/>
            </a:endParaRPr>
          </a:p>
        </p:txBody>
      </p:sp>
      <p:sp>
        <p:nvSpPr>
          <p:cNvPr id="8" name="TextBox 7">
            <a:extLst>
              <a:ext uri="{FF2B5EF4-FFF2-40B4-BE49-F238E27FC236}">
                <a16:creationId xmlns:a16="http://schemas.microsoft.com/office/drawing/2014/main" id="{3C117EFD-7C1C-1C45-9113-DE8585462DC8}"/>
              </a:ext>
            </a:extLst>
          </p:cNvPr>
          <p:cNvSpPr txBox="1"/>
          <p:nvPr/>
        </p:nvSpPr>
        <p:spPr>
          <a:xfrm>
            <a:off x="14830" y="1372219"/>
            <a:ext cx="457200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Kết quả đạt được</a:t>
            </a:r>
            <a:endParaRPr lang="en-US" sz="2400">
              <a:latin typeface="Barlow Semi Condensed"/>
              <a:ea typeface="Barlow Semi Condensed"/>
              <a:cs typeface="Barlow Semi Condensed"/>
              <a:sym typeface="Barlow Semi Condensed"/>
            </a:endParaRPr>
          </a:p>
        </p:txBody>
      </p:sp>
      <p:pic>
        <p:nvPicPr>
          <p:cNvPr id="3074" name="Picture 2" descr="Vòng tròn Tư vấn nhóm dành cho cha mẹ có con trong độ tuổi từ 14-18 tuổi –  Hướng nghiệp Sông An">
            <a:extLst>
              <a:ext uri="{FF2B5EF4-FFF2-40B4-BE49-F238E27FC236}">
                <a16:creationId xmlns:a16="http://schemas.microsoft.com/office/drawing/2014/main" id="{8F143B67-1CD5-5843-AEA6-80E3F6C16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611" y="3604437"/>
            <a:ext cx="1539063" cy="1539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6729963" y="1439897"/>
            <a:ext cx="2265181" cy="2263706"/>
            <a:chOff x="4522050" y="622650"/>
            <a:chExt cx="3898200" cy="3898200"/>
          </a:xfrm>
          <a:gradFill>
            <a:gsLst>
              <a:gs pos="12000">
                <a:schemeClr val="accent1">
                  <a:lumMod val="5000"/>
                  <a:lumOff val="95000"/>
                </a:schemeClr>
              </a:gs>
              <a:gs pos="0">
                <a:schemeClr val="accent1">
                  <a:lumMod val="45000"/>
                  <a:lumOff val="55000"/>
                </a:schemeClr>
              </a:gs>
              <a:gs pos="0">
                <a:schemeClr val="accent1">
                  <a:lumMod val="30000"/>
                  <a:lumOff val="70000"/>
                </a:schemeClr>
              </a:gs>
            </a:gsLst>
            <a:lin ang="5400000" scaled="1"/>
          </a:gradFill>
        </p:grpSpPr>
        <p:sp>
          <p:nvSpPr>
            <p:cNvPr id="2327" name="Google Shape;2327;p44"/>
            <p:cNvSpPr/>
            <p:nvPr/>
          </p:nvSpPr>
          <p:spPr>
            <a:xfrm>
              <a:off x="4522050" y="622650"/>
              <a:ext cx="3898200" cy="3898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42931" y="794099"/>
            <a:ext cx="5323873"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KẾT LUẬN VÀ HƯỚNG PHÁT TRIỂN</a:t>
            </a:r>
            <a:endParaRPr sz="240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1204691" y="1871053"/>
            <a:ext cx="5169944" cy="2154997"/>
          </a:xfrm>
          <a:prstGeom prst="rect">
            <a:avLst/>
          </a:prstGeom>
        </p:spPr>
        <p:txBody>
          <a:bodyPr spcFirstLastPara="1" wrap="square" lIns="91425" tIns="91425" rIns="91425" bIns="91425" anchor="t" anchorCtr="0">
            <a:noAutofit/>
          </a:bodyPr>
          <a:lstStyle/>
          <a:p>
            <a:pPr algn="just">
              <a:lnSpc>
                <a:spcPct val="150000"/>
              </a:lnSpc>
            </a:pPr>
            <a:r>
              <a:rPr lang="vi-VN" sz="2000"/>
              <a:t>- Kết hợp các tính năng hỗ trợ dịch vụ cho khách du lịch như: đặt tour, đặt khách sạn trực tuyến.</a:t>
            </a:r>
            <a:endParaRPr lang="vi-VN" sz="2000">
              <a:latin typeface="Barlow Semi Condensed"/>
              <a:ea typeface="Barlow Semi Condensed"/>
              <a:cs typeface="Barlow Semi Condensed"/>
              <a:sym typeface="Barlow Semi Condensed"/>
            </a:endParaRPr>
          </a:p>
          <a:p>
            <a:pPr algn="just">
              <a:lnSpc>
                <a:spcPct val="150000"/>
              </a:lnSpc>
            </a:pPr>
            <a:r>
              <a:rPr lang="vi-VN" sz="2000"/>
              <a:t>- Đưa thêm các trang tin tức và sự kiện gồm thông tin liên quan đến hoạt động du lịch trong tỉnh.</a:t>
            </a:r>
          </a:p>
          <a:p>
            <a:pPr algn="just">
              <a:lnSpc>
                <a:spcPct val="150000"/>
              </a:lnSpc>
            </a:pPr>
            <a:endParaRPr sz="2000">
              <a:latin typeface="Barlow Semi Condensed"/>
              <a:ea typeface="Barlow Semi Condensed"/>
              <a:cs typeface="Barlow Semi Condensed"/>
              <a:sym typeface="Barlow Semi Condensed"/>
            </a:endParaRPr>
          </a:p>
        </p:txBody>
      </p:sp>
      <p:sp>
        <p:nvSpPr>
          <p:cNvPr id="8" name="TextBox 7">
            <a:extLst>
              <a:ext uri="{FF2B5EF4-FFF2-40B4-BE49-F238E27FC236}">
                <a16:creationId xmlns:a16="http://schemas.microsoft.com/office/drawing/2014/main" id="{3C117EFD-7C1C-1C45-9113-DE8585462DC8}"/>
              </a:ext>
            </a:extLst>
          </p:cNvPr>
          <p:cNvSpPr txBox="1"/>
          <p:nvPr/>
        </p:nvSpPr>
        <p:spPr>
          <a:xfrm>
            <a:off x="0" y="1464569"/>
            <a:ext cx="457200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Hướng phát triển</a:t>
            </a:r>
            <a:endParaRPr lang="en-US" sz="2400">
              <a:latin typeface="Barlow Semi Condensed"/>
              <a:ea typeface="Barlow Semi Condensed"/>
              <a:cs typeface="Barlow Semi Condensed"/>
              <a:sym typeface="Barlow Semi Condensed"/>
            </a:endParaRPr>
          </a:p>
        </p:txBody>
      </p:sp>
      <p:pic>
        <p:nvPicPr>
          <p:cNvPr id="2050" name="Picture 2">
            <a:extLst>
              <a:ext uri="{FF2B5EF4-FFF2-40B4-BE49-F238E27FC236}">
                <a16:creationId xmlns:a16="http://schemas.microsoft.com/office/drawing/2014/main" id="{22296453-5842-D641-9770-452273465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8" y="1478534"/>
            <a:ext cx="1912582" cy="191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1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5485954" y="791528"/>
            <a:ext cx="3512045" cy="3516245"/>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31" name="Google Shape;2331;p44"/>
          <p:cNvPicPr preferRelativeResize="0"/>
          <p:nvPr/>
        </p:nvPicPr>
        <p:blipFill rotWithShape="1">
          <a:blip r:embed="rId3">
            <a:alphaModFix/>
          </a:blip>
          <a:srcRect l="36333" r="1333"/>
          <a:stretch/>
        </p:blipFill>
        <p:spPr>
          <a:xfrm>
            <a:off x="5669676" y="995249"/>
            <a:ext cx="3144600" cy="3153000"/>
          </a:xfrm>
          <a:prstGeom prst="ellipse">
            <a:avLst/>
          </a:prstGeom>
          <a:noFill/>
          <a:ln>
            <a:noFill/>
          </a:ln>
        </p:spPr>
      </p:pic>
      <p:sp>
        <p:nvSpPr>
          <p:cNvPr id="9" name="Google Shape;2329;p44">
            <a:extLst>
              <a:ext uri="{FF2B5EF4-FFF2-40B4-BE49-F238E27FC236}">
                <a16:creationId xmlns:a16="http://schemas.microsoft.com/office/drawing/2014/main" id="{B1A6164D-A9E8-A441-987F-7D14C0760D3D}"/>
              </a:ext>
            </a:extLst>
          </p:cNvPr>
          <p:cNvSpPr txBox="1">
            <a:spLocks noGrp="1"/>
          </p:cNvSpPr>
          <p:nvPr>
            <p:ph type="title"/>
          </p:nvPr>
        </p:nvSpPr>
        <p:spPr>
          <a:xfrm>
            <a:off x="42931" y="794099"/>
            <a:ext cx="5323873"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CẢM ƠN QUÝ THẦY CÔ ĐÃ THEO DÕI</a:t>
            </a:r>
            <a:endParaRPr sz="2400">
              <a:latin typeface="Barlow Semi Condensed Medium"/>
              <a:ea typeface="Barlow Semi Condensed Medium"/>
              <a:cs typeface="Barlow Semi Condensed Medium"/>
              <a:sym typeface="Barlow Semi Condensed Medium"/>
            </a:endParaRPr>
          </a:p>
        </p:txBody>
      </p:sp>
    </p:spTree>
    <p:extLst>
      <p:ext uri="{BB962C8B-B14F-4D97-AF65-F5344CB8AC3E}">
        <p14:creationId xmlns:p14="http://schemas.microsoft.com/office/powerpoint/2010/main" val="171890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65833" y="143805"/>
            <a:ext cx="635100" cy="734640"/>
            <a:chOff x="731647" y="573573"/>
            <a:chExt cx="635100" cy="734640"/>
          </a:xfrm>
        </p:grpSpPr>
        <p:grpSp>
          <p:nvGrpSpPr>
            <p:cNvPr id="1897" name="Google Shape;1897;p37"/>
            <p:cNvGrpSpPr/>
            <p:nvPr/>
          </p:nvGrpSpPr>
          <p:grpSpPr>
            <a:xfrm>
              <a:off x="731647" y="573573"/>
              <a:ext cx="635100" cy="635100"/>
              <a:chOff x="917231" y="750460"/>
              <a:chExt cx="635100" cy="635100"/>
            </a:xfrm>
          </p:grpSpPr>
          <p:sp>
            <p:nvSpPr>
              <p:cNvPr id="1898" name="Google Shape;189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7"/>
            <p:cNvGrpSpPr/>
            <p:nvPr/>
          </p:nvGrpSpPr>
          <p:grpSpPr>
            <a:xfrm>
              <a:off x="961679" y="1281213"/>
              <a:ext cx="175013" cy="27000"/>
              <a:chOff x="5662375" y="212375"/>
              <a:chExt cx="175013" cy="27000"/>
            </a:xfrm>
          </p:grpSpPr>
          <p:sp>
            <p:nvSpPr>
              <p:cNvPr id="1901" name="Google Shape;190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2" name="Google Shape;190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3" name="Google Shape;190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04" name="Google Shape;1904;p37"/>
          <p:cNvGrpSpPr/>
          <p:nvPr/>
        </p:nvGrpSpPr>
        <p:grpSpPr>
          <a:xfrm>
            <a:off x="450309" y="1081699"/>
            <a:ext cx="635100" cy="733490"/>
            <a:chOff x="731647" y="1650460"/>
            <a:chExt cx="635100" cy="733490"/>
          </a:xfrm>
        </p:grpSpPr>
        <p:grpSp>
          <p:nvGrpSpPr>
            <p:cNvPr id="1905" name="Google Shape;1905;p37"/>
            <p:cNvGrpSpPr/>
            <p:nvPr/>
          </p:nvGrpSpPr>
          <p:grpSpPr>
            <a:xfrm>
              <a:off x="731647" y="1650460"/>
              <a:ext cx="635100" cy="635100"/>
              <a:chOff x="917231" y="1827973"/>
              <a:chExt cx="635100" cy="635100"/>
            </a:xfrm>
          </p:grpSpPr>
          <p:sp>
            <p:nvSpPr>
              <p:cNvPr id="1906" name="Google Shape;190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7"/>
            <p:cNvGrpSpPr/>
            <p:nvPr/>
          </p:nvGrpSpPr>
          <p:grpSpPr>
            <a:xfrm>
              <a:off x="961679" y="2356951"/>
              <a:ext cx="175013" cy="27000"/>
              <a:chOff x="5662375" y="212375"/>
              <a:chExt cx="175013" cy="27000"/>
            </a:xfrm>
          </p:grpSpPr>
          <p:sp>
            <p:nvSpPr>
              <p:cNvPr id="1909" name="Google Shape;190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0" name="Google Shape;191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1" name="Google Shape;191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12" name="Google Shape;1912;p37"/>
          <p:cNvGrpSpPr/>
          <p:nvPr/>
        </p:nvGrpSpPr>
        <p:grpSpPr>
          <a:xfrm>
            <a:off x="480076" y="2047040"/>
            <a:ext cx="635100" cy="734984"/>
            <a:chOff x="731647" y="2728277"/>
            <a:chExt cx="635100" cy="734984"/>
          </a:xfrm>
        </p:grpSpPr>
        <p:grpSp>
          <p:nvGrpSpPr>
            <p:cNvPr id="1913" name="Google Shape;1913;p37"/>
            <p:cNvGrpSpPr/>
            <p:nvPr/>
          </p:nvGrpSpPr>
          <p:grpSpPr>
            <a:xfrm>
              <a:off x="731647" y="2728277"/>
              <a:ext cx="635100" cy="635100"/>
              <a:chOff x="917231" y="2905502"/>
              <a:chExt cx="635100" cy="635100"/>
            </a:xfrm>
          </p:grpSpPr>
          <p:sp>
            <p:nvSpPr>
              <p:cNvPr id="1914" name="Google Shape;191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37"/>
            <p:cNvGrpSpPr/>
            <p:nvPr/>
          </p:nvGrpSpPr>
          <p:grpSpPr>
            <a:xfrm>
              <a:off x="961679" y="3436260"/>
              <a:ext cx="175013" cy="27000"/>
              <a:chOff x="5662375" y="212375"/>
              <a:chExt cx="175013" cy="27000"/>
            </a:xfrm>
          </p:grpSpPr>
          <p:sp>
            <p:nvSpPr>
              <p:cNvPr id="1917" name="Google Shape;191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8" name="Google Shape;191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9" name="Google Shape;191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20" name="Google Shape;1920;p37"/>
          <p:cNvGrpSpPr/>
          <p:nvPr/>
        </p:nvGrpSpPr>
        <p:grpSpPr>
          <a:xfrm>
            <a:off x="475883" y="3040570"/>
            <a:ext cx="635100" cy="734704"/>
            <a:chOff x="731647" y="3806675"/>
            <a:chExt cx="635100" cy="734704"/>
          </a:xfrm>
        </p:grpSpPr>
        <p:grpSp>
          <p:nvGrpSpPr>
            <p:cNvPr id="1921" name="Google Shape;1921;p37"/>
            <p:cNvGrpSpPr/>
            <p:nvPr/>
          </p:nvGrpSpPr>
          <p:grpSpPr>
            <a:xfrm>
              <a:off x="731647" y="3806675"/>
              <a:ext cx="635100" cy="635100"/>
              <a:chOff x="917231" y="3983097"/>
              <a:chExt cx="635100" cy="635100"/>
            </a:xfrm>
          </p:grpSpPr>
          <p:sp>
            <p:nvSpPr>
              <p:cNvPr id="1922" name="Google Shape;192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37"/>
            <p:cNvGrpSpPr/>
            <p:nvPr/>
          </p:nvGrpSpPr>
          <p:grpSpPr>
            <a:xfrm>
              <a:off x="961679" y="4514379"/>
              <a:ext cx="175013" cy="27000"/>
              <a:chOff x="5662375" y="212375"/>
              <a:chExt cx="175013" cy="27000"/>
            </a:xfrm>
          </p:grpSpPr>
          <p:sp>
            <p:nvSpPr>
              <p:cNvPr id="1925" name="Google Shape;192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6" name="Google Shape;192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7" name="Google Shape;192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37" name="Google Shape;1937;p37"/>
          <p:cNvSpPr txBox="1">
            <a:spLocks noGrp="1"/>
          </p:cNvSpPr>
          <p:nvPr>
            <p:ph type="title" idx="9"/>
          </p:nvPr>
        </p:nvSpPr>
        <p:spPr>
          <a:xfrm>
            <a:off x="548002" y="29260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38" name="Google Shape;1938;p37"/>
          <p:cNvSpPr txBox="1">
            <a:spLocks noGrp="1"/>
          </p:cNvSpPr>
          <p:nvPr>
            <p:ph type="title" idx="13"/>
          </p:nvPr>
        </p:nvSpPr>
        <p:spPr>
          <a:xfrm>
            <a:off x="532478" y="123260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39" name="Google Shape;1939;p37"/>
          <p:cNvSpPr txBox="1">
            <a:spLocks noGrp="1"/>
          </p:cNvSpPr>
          <p:nvPr>
            <p:ph type="title" idx="14"/>
          </p:nvPr>
        </p:nvSpPr>
        <p:spPr>
          <a:xfrm>
            <a:off x="562245" y="2199123"/>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40" name="Google Shape;1940;p37"/>
          <p:cNvSpPr txBox="1">
            <a:spLocks noGrp="1"/>
          </p:cNvSpPr>
          <p:nvPr>
            <p:ph type="title" idx="15"/>
          </p:nvPr>
        </p:nvSpPr>
        <p:spPr>
          <a:xfrm>
            <a:off x="558052" y="319324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941" name="Google Shape;1941;p37"/>
          <p:cNvGrpSpPr/>
          <p:nvPr/>
        </p:nvGrpSpPr>
        <p:grpSpPr>
          <a:xfrm>
            <a:off x="4794330" y="1958249"/>
            <a:ext cx="4430405" cy="3106404"/>
            <a:chOff x="862950" y="825025"/>
            <a:chExt cx="5862650" cy="4111175"/>
          </a:xfrm>
        </p:grpSpPr>
        <p:sp>
          <p:nvSpPr>
            <p:cNvPr id="1942" name="Google Shape;1942;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1896;p37">
            <a:extLst>
              <a:ext uri="{FF2B5EF4-FFF2-40B4-BE49-F238E27FC236}">
                <a16:creationId xmlns:a16="http://schemas.microsoft.com/office/drawing/2014/main" id="{6F90CAE9-62EB-A645-A3A3-B71F83D61B55}"/>
              </a:ext>
            </a:extLst>
          </p:cNvPr>
          <p:cNvGrpSpPr/>
          <p:nvPr/>
        </p:nvGrpSpPr>
        <p:grpSpPr>
          <a:xfrm>
            <a:off x="496450" y="3988629"/>
            <a:ext cx="635100" cy="734640"/>
            <a:chOff x="731647" y="573573"/>
            <a:chExt cx="635100" cy="734640"/>
          </a:xfrm>
        </p:grpSpPr>
        <p:grpSp>
          <p:nvGrpSpPr>
            <p:cNvPr id="258" name="Google Shape;1897;p37">
              <a:extLst>
                <a:ext uri="{FF2B5EF4-FFF2-40B4-BE49-F238E27FC236}">
                  <a16:creationId xmlns:a16="http://schemas.microsoft.com/office/drawing/2014/main" id="{0C15C3F9-7823-AC40-8FDA-E1182E9F5B56}"/>
                </a:ext>
              </a:extLst>
            </p:cNvPr>
            <p:cNvGrpSpPr/>
            <p:nvPr/>
          </p:nvGrpSpPr>
          <p:grpSpPr>
            <a:xfrm>
              <a:off x="731647" y="573573"/>
              <a:ext cx="635100" cy="635100"/>
              <a:chOff x="917231" y="750460"/>
              <a:chExt cx="635100" cy="635100"/>
            </a:xfrm>
          </p:grpSpPr>
          <p:sp>
            <p:nvSpPr>
              <p:cNvPr id="263" name="Google Shape;1898;p37">
                <a:extLst>
                  <a:ext uri="{FF2B5EF4-FFF2-40B4-BE49-F238E27FC236}">
                    <a16:creationId xmlns:a16="http://schemas.microsoft.com/office/drawing/2014/main" id="{8972B422-E1E0-4246-A683-587DF60FFB53}"/>
                  </a:ext>
                </a:extLst>
              </p:cNvPr>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899;p37">
                <a:extLst>
                  <a:ext uri="{FF2B5EF4-FFF2-40B4-BE49-F238E27FC236}">
                    <a16:creationId xmlns:a16="http://schemas.microsoft.com/office/drawing/2014/main" id="{82615DCC-BA0C-6646-BEB8-F122A2ABB68E}"/>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1900;p37">
              <a:extLst>
                <a:ext uri="{FF2B5EF4-FFF2-40B4-BE49-F238E27FC236}">
                  <a16:creationId xmlns:a16="http://schemas.microsoft.com/office/drawing/2014/main" id="{1D403132-8A25-1548-AE87-ECFBBE59DA66}"/>
                </a:ext>
              </a:extLst>
            </p:cNvPr>
            <p:cNvGrpSpPr/>
            <p:nvPr/>
          </p:nvGrpSpPr>
          <p:grpSpPr>
            <a:xfrm>
              <a:off x="961679" y="1281213"/>
              <a:ext cx="175013" cy="27000"/>
              <a:chOff x="5662375" y="212375"/>
              <a:chExt cx="175013" cy="27000"/>
            </a:xfrm>
          </p:grpSpPr>
          <p:sp>
            <p:nvSpPr>
              <p:cNvPr id="260" name="Google Shape;1901;p37">
                <a:extLst>
                  <a:ext uri="{FF2B5EF4-FFF2-40B4-BE49-F238E27FC236}">
                    <a16:creationId xmlns:a16="http://schemas.microsoft.com/office/drawing/2014/main" id="{FA157284-42FE-8C48-94E8-95A8D5CCA70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1" name="Google Shape;1902;p37">
                <a:extLst>
                  <a:ext uri="{FF2B5EF4-FFF2-40B4-BE49-F238E27FC236}">
                    <a16:creationId xmlns:a16="http://schemas.microsoft.com/office/drawing/2014/main" id="{1764E987-8431-6448-B5AE-9FEA3F3E4D6C}"/>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2" name="Google Shape;1903;p37">
                <a:extLst>
                  <a:ext uri="{FF2B5EF4-FFF2-40B4-BE49-F238E27FC236}">
                    <a16:creationId xmlns:a16="http://schemas.microsoft.com/office/drawing/2014/main" id="{99ED343A-2EDB-3545-B817-461C6253720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65" name="Google Shape;1929;p37">
            <a:extLst>
              <a:ext uri="{FF2B5EF4-FFF2-40B4-BE49-F238E27FC236}">
                <a16:creationId xmlns:a16="http://schemas.microsoft.com/office/drawing/2014/main" id="{4E55F59C-0632-5B43-A0EC-4E95E93367C2}"/>
              </a:ext>
            </a:extLst>
          </p:cNvPr>
          <p:cNvSpPr txBox="1">
            <a:spLocks/>
          </p:cNvSpPr>
          <p:nvPr/>
        </p:nvSpPr>
        <p:spPr>
          <a:xfrm>
            <a:off x="1171254" y="2169265"/>
            <a:ext cx="308538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HIỆN THỰC HOÁ NGHIÊN CỨU</a:t>
            </a:r>
          </a:p>
        </p:txBody>
      </p:sp>
      <p:sp>
        <p:nvSpPr>
          <p:cNvPr id="267" name="Google Shape;1937;p37">
            <a:extLst>
              <a:ext uri="{FF2B5EF4-FFF2-40B4-BE49-F238E27FC236}">
                <a16:creationId xmlns:a16="http://schemas.microsoft.com/office/drawing/2014/main" id="{168069D6-C51B-5C45-B1F2-89FDD4153D5E}"/>
              </a:ext>
            </a:extLst>
          </p:cNvPr>
          <p:cNvSpPr txBox="1">
            <a:spLocks/>
          </p:cNvSpPr>
          <p:nvPr/>
        </p:nvSpPr>
        <p:spPr>
          <a:xfrm>
            <a:off x="578619" y="4137432"/>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05</a:t>
            </a:r>
          </a:p>
        </p:txBody>
      </p:sp>
      <p:sp>
        <p:nvSpPr>
          <p:cNvPr id="276" name="Google Shape;1929;p37">
            <a:extLst>
              <a:ext uri="{FF2B5EF4-FFF2-40B4-BE49-F238E27FC236}">
                <a16:creationId xmlns:a16="http://schemas.microsoft.com/office/drawing/2014/main" id="{31F8DD4F-2606-8346-87FF-9CEF4B7D0FBA}"/>
              </a:ext>
            </a:extLst>
          </p:cNvPr>
          <p:cNvSpPr txBox="1">
            <a:spLocks/>
          </p:cNvSpPr>
          <p:nvPr/>
        </p:nvSpPr>
        <p:spPr>
          <a:xfrm>
            <a:off x="1167061" y="3193247"/>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KẾT QUẢ NGHIÊN CỨU</a:t>
            </a:r>
          </a:p>
        </p:txBody>
      </p:sp>
      <p:sp>
        <p:nvSpPr>
          <p:cNvPr id="277" name="Google Shape;1929;p37">
            <a:extLst>
              <a:ext uri="{FF2B5EF4-FFF2-40B4-BE49-F238E27FC236}">
                <a16:creationId xmlns:a16="http://schemas.microsoft.com/office/drawing/2014/main" id="{0A9BA257-B867-A248-9411-7C8B11BC92DD}"/>
              </a:ext>
            </a:extLst>
          </p:cNvPr>
          <p:cNvSpPr txBox="1">
            <a:spLocks/>
          </p:cNvSpPr>
          <p:nvPr/>
        </p:nvSpPr>
        <p:spPr>
          <a:xfrm>
            <a:off x="1213722" y="1179060"/>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CƠ SỞ LÝ THUYẾT</a:t>
            </a:r>
          </a:p>
        </p:txBody>
      </p:sp>
      <p:sp>
        <p:nvSpPr>
          <p:cNvPr id="278" name="Google Shape;1929;p37">
            <a:extLst>
              <a:ext uri="{FF2B5EF4-FFF2-40B4-BE49-F238E27FC236}">
                <a16:creationId xmlns:a16="http://schemas.microsoft.com/office/drawing/2014/main" id="{DFFF10EF-A394-4747-ACF4-FF2D34FA6E1C}"/>
              </a:ext>
            </a:extLst>
          </p:cNvPr>
          <p:cNvSpPr txBox="1">
            <a:spLocks/>
          </p:cNvSpPr>
          <p:nvPr/>
        </p:nvSpPr>
        <p:spPr>
          <a:xfrm>
            <a:off x="1182101" y="4104575"/>
            <a:ext cx="35532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KẾT LUẬN VÀ HƯỚNG PHÁT TRIỂN</a:t>
            </a:r>
          </a:p>
        </p:txBody>
      </p:sp>
      <p:sp>
        <p:nvSpPr>
          <p:cNvPr id="279" name="Google Shape;1929;p37">
            <a:extLst>
              <a:ext uri="{FF2B5EF4-FFF2-40B4-BE49-F238E27FC236}">
                <a16:creationId xmlns:a16="http://schemas.microsoft.com/office/drawing/2014/main" id="{C9BD1DEF-EE52-F04C-837D-5D8A7E7A0E99}"/>
              </a:ext>
            </a:extLst>
          </p:cNvPr>
          <p:cNvSpPr txBox="1">
            <a:spLocks/>
          </p:cNvSpPr>
          <p:nvPr/>
        </p:nvSpPr>
        <p:spPr>
          <a:xfrm>
            <a:off x="1229246" y="283144"/>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ĐẶT VẤN ĐỀ</a:t>
            </a:r>
          </a:p>
        </p:txBody>
      </p:sp>
      <p:sp>
        <p:nvSpPr>
          <p:cNvPr id="288" name="Google Shape;2227;p41">
            <a:extLst>
              <a:ext uri="{FF2B5EF4-FFF2-40B4-BE49-F238E27FC236}">
                <a16:creationId xmlns:a16="http://schemas.microsoft.com/office/drawing/2014/main" id="{07DE5C44-E918-CA45-91E7-6F224DD94609}"/>
              </a:ext>
            </a:extLst>
          </p:cNvPr>
          <p:cNvSpPr txBox="1">
            <a:spLocks/>
          </p:cNvSpPr>
          <p:nvPr/>
        </p:nvSpPr>
        <p:spPr>
          <a:xfrm>
            <a:off x="5853319" y="128373"/>
            <a:ext cx="19476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800"/>
              <a:t>NỘI DUNG</a:t>
            </a:r>
          </a:p>
        </p:txBody>
      </p:sp>
      <p:sp>
        <p:nvSpPr>
          <p:cNvPr id="18" name="TextBox 17">
            <a:extLst>
              <a:ext uri="{FF2B5EF4-FFF2-40B4-BE49-F238E27FC236}">
                <a16:creationId xmlns:a16="http://schemas.microsoft.com/office/drawing/2014/main" id="{BEF721BC-5CE0-B745-B236-C0EF0DCA82FA}"/>
              </a:ext>
            </a:extLst>
          </p:cNvPr>
          <p:cNvSpPr txBox="1"/>
          <p:nvPr/>
        </p:nvSpPr>
        <p:spPr>
          <a:xfrm>
            <a:off x="4735312" y="3723772"/>
            <a:ext cx="184731" cy="307777"/>
          </a:xfrm>
          <a:prstGeom prst="rect">
            <a:avLst/>
          </a:prstGeom>
          <a:noFill/>
        </p:spPr>
        <p:txBody>
          <a:bodyPr wrap="none" rtlCol="0">
            <a:spAutoFit/>
          </a:bodyPr>
          <a:lstStyle/>
          <a:p>
            <a:endParaRPr lang="en-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1" name="Google Shape;1891;p36"/>
          <p:cNvSpPr txBox="1">
            <a:spLocks noGrp="1"/>
          </p:cNvSpPr>
          <p:nvPr>
            <p:ph type="body" idx="1"/>
          </p:nvPr>
        </p:nvSpPr>
        <p:spPr>
          <a:xfrm>
            <a:off x="719250" y="807000"/>
            <a:ext cx="7705500" cy="35295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vi-VN" sz="2000"/>
              <a:t>       </a:t>
            </a:r>
            <a:r>
              <a:rPr lang="vi-VN" sz="2000">
                <a:latin typeface="Barlow Semi Condensed"/>
                <a:ea typeface="Barlow Semi Condensed"/>
                <a:cs typeface="Barlow Semi Condensed"/>
                <a:sym typeface="Barlow Semi Condensed"/>
              </a:rPr>
              <a:t>Trà Vinh là một trong những địa phương có tiềm năng du lịch đa dạng với nhiều danh lam thắng cảnh và di tích lịch sử, văn hóa. </a:t>
            </a:r>
          </a:p>
          <a:p>
            <a:pPr marL="0" lvl="0" indent="0" algn="just" rtl="0">
              <a:lnSpc>
                <a:spcPct val="150000"/>
              </a:lnSpc>
              <a:spcBef>
                <a:spcPts val="0"/>
              </a:spcBef>
              <a:spcAft>
                <a:spcPts val="0"/>
              </a:spcAft>
              <a:buNone/>
            </a:pPr>
            <a:r>
              <a:rPr lang="vi-VN" sz="2000">
                <a:latin typeface="Barlow Semi Condensed"/>
                <a:ea typeface="Barlow Semi Condensed"/>
                <a:cs typeface="Barlow Semi Condensed"/>
                <a:sym typeface="Barlow Semi Condensed"/>
              </a:rPr>
              <a:t>       Tuy nhiên vẫn chưa được khai thác và quảng bá một cách hiệu quả, đặc biệt là trên các nền tảng trực tuyến.</a:t>
            </a:r>
          </a:p>
          <a:p>
            <a:pPr marL="0" lvl="0" indent="0" algn="just" rtl="0">
              <a:lnSpc>
                <a:spcPct val="150000"/>
              </a:lnSpc>
              <a:spcBef>
                <a:spcPts val="0"/>
              </a:spcBef>
              <a:spcAft>
                <a:spcPts val="0"/>
              </a:spcAft>
              <a:buNone/>
            </a:pPr>
            <a:r>
              <a:rPr lang="vi-VN" sz="2000">
                <a:latin typeface="Barlow Semi Condensed"/>
                <a:ea typeface="Barlow Semi Condensed"/>
                <a:cs typeface="Barlow Semi Condensed"/>
                <a:sym typeface="Barlow Semi Condensed"/>
              </a:rPr>
              <a:t> ➡️ Việc xây dựng một website giới thiệu các địa điểm du lịch tại Trà Vinh giúp quảng bá hình ảnh của tỉnh và tạo điều kiện thuận lợi cho du khách tiếp cận thông tin.</a:t>
            </a:r>
          </a:p>
        </p:txBody>
      </p:sp>
      <p:sp>
        <p:nvSpPr>
          <p:cNvPr id="4" name="Google Shape;2227;p41">
            <a:extLst>
              <a:ext uri="{FF2B5EF4-FFF2-40B4-BE49-F238E27FC236}">
                <a16:creationId xmlns:a16="http://schemas.microsoft.com/office/drawing/2014/main" id="{B681F60E-FD98-0A4D-B5C8-7A1692B1DA81}"/>
              </a:ext>
            </a:extLst>
          </p:cNvPr>
          <p:cNvSpPr txBox="1">
            <a:spLocks/>
          </p:cNvSpPr>
          <p:nvPr/>
        </p:nvSpPr>
        <p:spPr>
          <a:xfrm>
            <a:off x="3598200" y="100092"/>
            <a:ext cx="19476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800"/>
              <a:t>MỞ ĐẦU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53" name="Google Shape;2162;p39">
            <a:extLst>
              <a:ext uri="{FF2B5EF4-FFF2-40B4-BE49-F238E27FC236}">
                <a16:creationId xmlns:a16="http://schemas.microsoft.com/office/drawing/2014/main" id="{D6EEB0EA-52DA-3249-82F1-13A91C1D55AE}"/>
              </a:ext>
            </a:extLst>
          </p:cNvPr>
          <p:cNvGrpSpPr/>
          <p:nvPr/>
        </p:nvGrpSpPr>
        <p:grpSpPr>
          <a:xfrm>
            <a:off x="4205431" y="768175"/>
            <a:ext cx="488761" cy="479990"/>
            <a:chOff x="3614228" y="234880"/>
            <a:chExt cx="1915500" cy="1915500"/>
          </a:xfrm>
        </p:grpSpPr>
        <p:sp>
          <p:nvSpPr>
            <p:cNvPr id="54" name="Google Shape;2163;p39">
              <a:extLst>
                <a:ext uri="{FF2B5EF4-FFF2-40B4-BE49-F238E27FC236}">
                  <a16:creationId xmlns:a16="http://schemas.microsoft.com/office/drawing/2014/main" id="{1BE382DB-B5AD-124A-93F1-69921DA9651A}"/>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64;p39">
              <a:extLst>
                <a:ext uri="{FF2B5EF4-FFF2-40B4-BE49-F238E27FC236}">
                  <a16:creationId xmlns:a16="http://schemas.microsoft.com/office/drawing/2014/main" id="{2F088B7D-3A5E-764D-B1D5-3CBB3E87A190}"/>
                </a:ext>
              </a:extLst>
            </p:cNvPr>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178;p39">
            <a:extLst>
              <a:ext uri="{FF2B5EF4-FFF2-40B4-BE49-F238E27FC236}">
                <a16:creationId xmlns:a16="http://schemas.microsoft.com/office/drawing/2014/main" id="{44CCE2EA-CA97-3E40-BE0B-1B1B5D79DF65}"/>
              </a:ext>
            </a:extLst>
          </p:cNvPr>
          <p:cNvSpPr txBox="1">
            <a:spLocks noGrp="1"/>
          </p:cNvSpPr>
          <p:nvPr>
            <p:ph type="subTitle" idx="1"/>
          </p:nvPr>
        </p:nvSpPr>
        <p:spPr>
          <a:xfrm>
            <a:off x="753707" y="1184021"/>
            <a:ext cx="3218537" cy="5762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Barlow Semi Condensed"/>
                <a:ea typeface="Barlow Semi Condensed"/>
                <a:cs typeface="Barlow Semi Condensed"/>
                <a:sym typeface="Barlow Semi Condensed"/>
              </a:rPr>
              <a:t>Công nghệ sử dụng</a:t>
            </a:r>
            <a:endParaRPr sz="2800">
              <a:latin typeface="Barlow Semi Condensed"/>
              <a:ea typeface="Barlow Semi Condensed"/>
              <a:cs typeface="Barlow Semi Condensed"/>
              <a:sym typeface="Barlow Semi Condensed"/>
            </a:endParaRPr>
          </a:p>
        </p:txBody>
      </p:sp>
      <p:sp>
        <p:nvSpPr>
          <p:cNvPr id="57" name="Google Shape;2227;p41">
            <a:extLst>
              <a:ext uri="{FF2B5EF4-FFF2-40B4-BE49-F238E27FC236}">
                <a16:creationId xmlns:a16="http://schemas.microsoft.com/office/drawing/2014/main" id="{5C7FA216-5FFA-D144-A616-D59E72F1729F}"/>
              </a:ext>
            </a:extLst>
          </p:cNvPr>
          <p:cNvSpPr txBox="1">
            <a:spLocks noGrp="1"/>
          </p:cNvSpPr>
          <p:nvPr>
            <p:ph type="title"/>
          </p:nvPr>
        </p:nvSpPr>
        <p:spPr>
          <a:xfrm>
            <a:off x="2044680" y="107553"/>
            <a:ext cx="4810125"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CƠ SỞ LÝ THUYẾT</a:t>
            </a:r>
          </a:p>
        </p:txBody>
      </p:sp>
      <p:pic>
        <p:nvPicPr>
          <p:cNvPr id="58" name="Picture 57">
            <a:extLst>
              <a:ext uri="{FF2B5EF4-FFF2-40B4-BE49-F238E27FC236}">
                <a16:creationId xmlns:a16="http://schemas.microsoft.com/office/drawing/2014/main" id="{134472DC-7D97-A644-85CB-81537EBC9D0F}"/>
              </a:ext>
            </a:extLst>
          </p:cNvPr>
          <p:cNvPicPr>
            <a:picLocks noChangeAspect="1"/>
          </p:cNvPicPr>
          <p:nvPr/>
        </p:nvPicPr>
        <p:blipFill>
          <a:blip r:embed="rId3"/>
          <a:stretch>
            <a:fillRect/>
          </a:stretch>
        </p:blipFill>
        <p:spPr>
          <a:xfrm>
            <a:off x="3444903" y="909398"/>
            <a:ext cx="4418050" cy="2205398"/>
          </a:xfrm>
          <a:prstGeom prst="rect">
            <a:avLst/>
          </a:prstGeom>
        </p:spPr>
      </p:pic>
      <p:pic>
        <p:nvPicPr>
          <p:cNvPr id="59" name="Picture 58">
            <a:extLst>
              <a:ext uri="{FF2B5EF4-FFF2-40B4-BE49-F238E27FC236}">
                <a16:creationId xmlns:a16="http://schemas.microsoft.com/office/drawing/2014/main" id="{591AFEF3-1B8A-5545-A53E-AF48630B3724}"/>
              </a:ext>
            </a:extLst>
          </p:cNvPr>
          <p:cNvPicPr>
            <a:picLocks noChangeAspect="1"/>
          </p:cNvPicPr>
          <p:nvPr/>
        </p:nvPicPr>
        <p:blipFill>
          <a:blip r:embed="rId4"/>
          <a:stretch>
            <a:fillRect/>
          </a:stretch>
        </p:blipFill>
        <p:spPr>
          <a:xfrm>
            <a:off x="1281047" y="2571750"/>
            <a:ext cx="2487139" cy="1289497"/>
          </a:xfrm>
          <a:prstGeom prst="rect">
            <a:avLst/>
          </a:prstGeom>
        </p:spPr>
      </p:pic>
      <p:pic>
        <p:nvPicPr>
          <p:cNvPr id="60" name="Picture 59">
            <a:extLst>
              <a:ext uri="{FF2B5EF4-FFF2-40B4-BE49-F238E27FC236}">
                <a16:creationId xmlns:a16="http://schemas.microsoft.com/office/drawing/2014/main" id="{72CB6C2D-214C-DD4B-B53F-3DB37A016D83}"/>
              </a:ext>
            </a:extLst>
          </p:cNvPr>
          <p:cNvPicPr>
            <a:picLocks noChangeAspect="1"/>
          </p:cNvPicPr>
          <p:nvPr/>
        </p:nvPicPr>
        <p:blipFill>
          <a:blip r:embed="rId5"/>
          <a:stretch>
            <a:fillRect/>
          </a:stretch>
        </p:blipFill>
        <p:spPr>
          <a:xfrm>
            <a:off x="5034455" y="2883767"/>
            <a:ext cx="2700670" cy="2700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53" name="Google Shape;2162;p39">
            <a:extLst>
              <a:ext uri="{FF2B5EF4-FFF2-40B4-BE49-F238E27FC236}">
                <a16:creationId xmlns:a16="http://schemas.microsoft.com/office/drawing/2014/main" id="{D6EEB0EA-52DA-3249-82F1-13A91C1D55AE}"/>
              </a:ext>
            </a:extLst>
          </p:cNvPr>
          <p:cNvGrpSpPr/>
          <p:nvPr/>
        </p:nvGrpSpPr>
        <p:grpSpPr>
          <a:xfrm>
            <a:off x="4205431" y="768175"/>
            <a:ext cx="488761" cy="479990"/>
            <a:chOff x="3614228" y="234880"/>
            <a:chExt cx="1915500" cy="1915500"/>
          </a:xfrm>
        </p:grpSpPr>
        <p:sp>
          <p:nvSpPr>
            <p:cNvPr id="54" name="Google Shape;2163;p39">
              <a:extLst>
                <a:ext uri="{FF2B5EF4-FFF2-40B4-BE49-F238E27FC236}">
                  <a16:creationId xmlns:a16="http://schemas.microsoft.com/office/drawing/2014/main" id="{1BE382DB-B5AD-124A-93F1-69921DA9651A}"/>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64;p39">
              <a:extLst>
                <a:ext uri="{FF2B5EF4-FFF2-40B4-BE49-F238E27FC236}">
                  <a16:creationId xmlns:a16="http://schemas.microsoft.com/office/drawing/2014/main" id="{2F088B7D-3A5E-764D-B1D5-3CBB3E87A190}"/>
                </a:ext>
              </a:extLst>
            </p:cNvPr>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178;p39">
            <a:extLst>
              <a:ext uri="{FF2B5EF4-FFF2-40B4-BE49-F238E27FC236}">
                <a16:creationId xmlns:a16="http://schemas.microsoft.com/office/drawing/2014/main" id="{44CCE2EA-CA97-3E40-BE0B-1B1B5D79DF65}"/>
              </a:ext>
            </a:extLst>
          </p:cNvPr>
          <p:cNvSpPr txBox="1">
            <a:spLocks noGrp="1"/>
          </p:cNvSpPr>
          <p:nvPr>
            <p:ph type="subTitle" idx="1"/>
          </p:nvPr>
        </p:nvSpPr>
        <p:spPr>
          <a:xfrm>
            <a:off x="550171" y="696217"/>
            <a:ext cx="3214978" cy="5762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2"/>
                </a:solidFill>
                <a:latin typeface="Barlow Semi Condensed"/>
                <a:ea typeface="Barlow Semi Condensed"/>
                <a:cs typeface="Barlow Semi Condensed"/>
                <a:sym typeface="Barlow Semi Condensed"/>
              </a:rPr>
              <a:t>NGÔN NGỮ SỬ DỤNG</a:t>
            </a:r>
            <a:endParaRPr sz="2400">
              <a:latin typeface="Barlow Semi Condensed"/>
              <a:ea typeface="Barlow Semi Condensed"/>
              <a:cs typeface="Barlow Semi Condensed"/>
              <a:sym typeface="Barlow Semi Condensed"/>
            </a:endParaRPr>
          </a:p>
        </p:txBody>
      </p:sp>
      <p:sp>
        <p:nvSpPr>
          <p:cNvPr id="57" name="Google Shape;2227;p41">
            <a:extLst>
              <a:ext uri="{FF2B5EF4-FFF2-40B4-BE49-F238E27FC236}">
                <a16:creationId xmlns:a16="http://schemas.microsoft.com/office/drawing/2014/main" id="{5C7FA216-5FFA-D144-A616-D59E72F1729F}"/>
              </a:ext>
            </a:extLst>
          </p:cNvPr>
          <p:cNvSpPr txBox="1">
            <a:spLocks noGrp="1"/>
          </p:cNvSpPr>
          <p:nvPr>
            <p:ph type="title"/>
          </p:nvPr>
        </p:nvSpPr>
        <p:spPr>
          <a:xfrm>
            <a:off x="2044680" y="107553"/>
            <a:ext cx="4810125"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CƠ SỞ LÝ THUYẾT</a:t>
            </a:r>
          </a:p>
        </p:txBody>
      </p:sp>
      <p:pic>
        <p:nvPicPr>
          <p:cNvPr id="3" name="Picture 2">
            <a:extLst>
              <a:ext uri="{FF2B5EF4-FFF2-40B4-BE49-F238E27FC236}">
                <a16:creationId xmlns:a16="http://schemas.microsoft.com/office/drawing/2014/main" id="{ACAA9A8E-2CC7-3949-915F-7B1BA7C9A1E0}"/>
              </a:ext>
            </a:extLst>
          </p:cNvPr>
          <p:cNvPicPr>
            <a:picLocks noChangeAspect="1"/>
          </p:cNvPicPr>
          <p:nvPr/>
        </p:nvPicPr>
        <p:blipFill>
          <a:blip r:embed="rId3"/>
          <a:stretch>
            <a:fillRect/>
          </a:stretch>
        </p:blipFill>
        <p:spPr>
          <a:xfrm>
            <a:off x="753707" y="1428168"/>
            <a:ext cx="3011442" cy="2005422"/>
          </a:xfrm>
          <a:prstGeom prst="rect">
            <a:avLst/>
          </a:prstGeom>
        </p:spPr>
      </p:pic>
      <p:sp>
        <p:nvSpPr>
          <p:cNvPr id="13" name="TextBox 12">
            <a:extLst>
              <a:ext uri="{FF2B5EF4-FFF2-40B4-BE49-F238E27FC236}">
                <a16:creationId xmlns:a16="http://schemas.microsoft.com/office/drawing/2014/main" id="{228FECA0-7D52-5448-A9B8-C68140C342C7}"/>
              </a:ext>
            </a:extLst>
          </p:cNvPr>
          <p:cNvSpPr txBox="1"/>
          <p:nvPr/>
        </p:nvSpPr>
        <p:spPr>
          <a:xfrm>
            <a:off x="-241320" y="1248050"/>
            <a:ext cx="4572000" cy="400110"/>
          </a:xfrm>
          <a:prstGeom prst="rect">
            <a:avLst/>
          </a:prstGeom>
          <a:noFill/>
        </p:spPr>
        <p:txBody>
          <a:bodyPr wrap="square">
            <a:spAutoFit/>
          </a:bodyPr>
          <a:lstStyle/>
          <a:p>
            <a:pPr marL="0" lvl="0" indent="0" algn="ctr" rtl="0">
              <a:spcBef>
                <a:spcPts val="0"/>
              </a:spcBef>
              <a:spcAft>
                <a:spcPts val="0"/>
              </a:spcAft>
              <a:buNone/>
            </a:pPr>
            <a:r>
              <a:rPr lang="en-US" sz="1400">
                <a:solidFill>
                  <a:schemeClr val="dk2"/>
                </a:solidFill>
                <a:latin typeface="Barlow Semi Condensed"/>
                <a:ea typeface="Barlow Semi Condensed"/>
                <a:cs typeface="Barlow Semi Condensed"/>
                <a:sym typeface="Barlow Semi Condensed"/>
              </a:rPr>
              <a:t>🔴 </a:t>
            </a:r>
            <a:r>
              <a:rPr lang="en-US" sz="2000">
                <a:solidFill>
                  <a:schemeClr val="dk2"/>
                </a:solidFill>
                <a:latin typeface="Barlow Semi Condensed"/>
                <a:ea typeface="Barlow Semi Condensed"/>
                <a:cs typeface="Barlow Semi Condensed"/>
                <a:sym typeface="Barlow Semi Condensed"/>
              </a:rPr>
              <a:t>Thiết kế giao diện</a:t>
            </a:r>
            <a:endParaRPr lang="en-US" sz="2000">
              <a:latin typeface="Barlow Semi Condensed"/>
              <a:ea typeface="Barlow Semi Condensed"/>
              <a:cs typeface="Barlow Semi Condensed"/>
              <a:sym typeface="Barlow Semi Condensed"/>
            </a:endParaRPr>
          </a:p>
        </p:txBody>
      </p:sp>
      <p:sp>
        <p:nvSpPr>
          <p:cNvPr id="14" name="TextBox 13">
            <a:extLst>
              <a:ext uri="{FF2B5EF4-FFF2-40B4-BE49-F238E27FC236}">
                <a16:creationId xmlns:a16="http://schemas.microsoft.com/office/drawing/2014/main" id="{15EFEBAB-A922-EC4C-978F-9EC91283B1E3}"/>
              </a:ext>
            </a:extLst>
          </p:cNvPr>
          <p:cNvSpPr txBox="1"/>
          <p:nvPr/>
        </p:nvSpPr>
        <p:spPr>
          <a:xfrm>
            <a:off x="-433355" y="3263200"/>
            <a:ext cx="4572000" cy="400110"/>
          </a:xfrm>
          <a:prstGeom prst="rect">
            <a:avLst/>
          </a:prstGeom>
          <a:noFill/>
        </p:spPr>
        <p:txBody>
          <a:bodyPr wrap="square">
            <a:spAutoFit/>
          </a:bodyPr>
          <a:lstStyle/>
          <a:p>
            <a:pPr marL="0" lvl="0" indent="0" algn="ctr" rtl="0">
              <a:spcBef>
                <a:spcPts val="0"/>
              </a:spcBef>
              <a:spcAft>
                <a:spcPts val="0"/>
              </a:spcAft>
              <a:buNone/>
            </a:pPr>
            <a:r>
              <a:rPr lang="en-US" sz="1400">
                <a:solidFill>
                  <a:schemeClr val="dk2"/>
                </a:solidFill>
                <a:latin typeface="Barlow Semi Condensed"/>
                <a:ea typeface="Barlow Semi Condensed"/>
                <a:cs typeface="Barlow Semi Condensed"/>
                <a:sym typeface="Barlow Semi Condensed"/>
              </a:rPr>
              <a:t>🔴 </a:t>
            </a:r>
            <a:r>
              <a:rPr lang="en-US" sz="2000">
                <a:solidFill>
                  <a:schemeClr val="dk2"/>
                </a:solidFill>
                <a:latin typeface="Barlow Semi Condensed"/>
                <a:ea typeface="Barlow Semi Condensed"/>
                <a:cs typeface="Barlow Semi Condensed"/>
                <a:sym typeface="Barlow Semi Condensed"/>
              </a:rPr>
              <a:t>Lập trình xử lý</a:t>
            </a:r>
            <a:endParaRPr lang="en-US" sz="2000">
              <a:latin typeface="Barlow Semi Condensed"/>
              <a:ea typeface="Barlow Semi Condensed"/>
              <a:cs typeface="Barlow Semi Condensed"/>
              <a:sym typeface="Barlow Semi Condensed"/>
            </a:endParaRPr>
          </a:p>
        </p:txBody>
      </p:sp>
      <p:pic>
        <p:nvPicPr>
          <p:cNvPr id="1028" name="Picture 4">
            <a:extLst>
              <a:ext uri="{FF2B5EF4-FFF2-40B4-BE49-F238E27FC236}">
                <a16:creationId xmlns:a16="http://schemas.microsoft.com/office/drawing/2014/main" id="{3230120D-F1A9-014C-8FBB-79CD207D4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661" y="3223324"/>
            <a:ext cx="2005423" cy="200542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178;p39">
            <a:extLst>
              <a:ext uri="{FF2B5EF4-FFF2-40B4-BE49-F238E27FC236}">
                <a16:creationId xmlns:a16="http://schemas.microsoft.com/office/drawing/2014/main" id="{7AF3311A-DC98-124B-823E-094511C1ABCD}"/>
              </a:ext>
            </a:extLst>
          </p:cNvPr>
          <p:cNvSpPr txBox="1">
            <a:spLocks/>
          </p:cNvSpPr>
          <p:nvPr/>
        </p:nvSpPr>
        <p:spPr>
          <a:xfrm>
            <a:off x="4929781" y="721352"/>
            <a:ext cx="3218537"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400">
                <a:solidFill>
                  <a:schemeClr val="dk2"/>
                </a:solidFill>
                <a:latin typeface="Barlow Semi Condensed"/>
                <a:ea typeface="Barlow Semi Condensed"/>
                <a:cs typeface="Barlow Semi Condensed"/>
                <a:sym typeface="Barlow Semi Condensed"/>
              </a:rPr>
              <a:t>CÔNG CỤ THỰC HIỆN</a:t>
            </a:r>
            <a:endParaRPr lang="en-US" sz="2400">
              <a:latin typeface="Barlow Semi Condensed"/>
              <a:ea typeface="Barlow Semi Condensed"/>
              <a:cs typeface="Barlow Semi Condensed"/>
              <a:sym typeface="Barlow Semi Condensed"/>
            </a:endParaRPr>
          </a:p>
        </p:txBody>
      </p:sp>
      <p:pic>
        <p:nvPicPr>
          <p:cNvPr id="16" name="Picture 15">
            <a:extLst>
              <a:ext uri="{FF2B5EF4-FFF2-40B4-BE49-F238E27FC236}">
                <a16:creationId xmlns:a16="http://schemas.microsoft.com/office/drawing/2014/main" id="{7FC1641F-250C-9A4A-B259-FAC46CC05485}"/>
              </a:ext>
            </a:extLst>
          </p:cNvPr>
          <p:cNvPicPr>
            <a:picLocks noChangeAspect="1"/>
          </p:cNvPicPr>
          <p:nvPr/>
        </p:nvPicPr>
        <p:blipFill>
          <a:blip r:embed="rId5"/>
          <a:stretch>
            <a:fillRect/>
          </a:stretch>
        </p:blipFill>
        <p:spPr>
          <a:xfrm>
            <a:off x="4929781" y="1272479"/>
            <a:ext cx="2455720" cy="1393414"/>
          </a:xfrm>
          <a:prstGeom prst="rect">
            <a:avLst/>
          </a:prstGeom>
        </p:spPr>
      </p:pic>
      <p:pic>
        <p:nvPicPr>
          <p:cNvPr id="17" name="Picture 16">
            <a:extLst>
              <a:ext uri="{FF2B5EF4-FFF2-40B4-BE49-F238E27FC236}">
                <a16:creationId xmlns:a16="http://schemas.microsoft.com/office/drawing/2014/main" id="{45BCAD9B-CB61-BD4A-972B-04318F508F51}"/>
              </a:ext>
            </a:extLst>
          </p:cNvPr>
          <p:cNvPicPr>
            <a:picLocks noChangeAspect="1"/>
          </p:cNvPicPr>
          <p:nvPr/>
        </p:nvPicPr>
        <p:blipFill>
          <a:blip r:embed="rId6"/>
          <a:stretch>
            <a:fillRect/>
          </a:stretch>
        </p:blipFill>
        <p:spPr>
          <a:xfrm>
            <a:off x="7041822" y="1848741"/>
            <a:ext cx="1885560" cy="1956591"/>
          </a:xfrm>
          <a:prstGeom prst="rect">
            <a:avLst/>
          </a:prstGeom>
        </p:spPr>
      </p:pic>
      <p:sp>
        <p:nvSpPr>
          <p:cNvPr id="24" name="Google Shape;2178;p39">
            <a:extLst>
              <a:ext uri="{FF2B5EF4-FFF2-40B4-BE49-F238E27FC236}">
                <a16:creationId xmlns:a16="http://schemas.microsoft.com/office/drawing/2014/main" id="{5EE94D57-6D03-B74D-B3F9-C5D7697DA5F4}"/>
              </a:ext>
            </a:extLst>
          </p:cNvPr>
          <p:cNvSpPr txBox="1">
            <a:spLocks/>
          </p:cNvSpPr>
          <p:nvPr/>
        </p:nvSpPr>
        <p:spPr>
          <a:xfrm>
            <a:off x="3669261" y="3331413"/>
            <a:ext cx="4572000" cy="1812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lnSpc>
                <a:spcPct val="150000"/>
              </a:lnSpc>
            </a:pPr>
            <a:r>
              <a:rPr lang="en-US" sz="2000" i="1">
                <a:solidFill>
                  <a:schemeClr val="dk2"/>
                </a:solidFill>
                <a:latin typeface="Barlow Semi Condensed"/>
                <a:ea typeface="Barlow Semi Condensed"/>
                <a:cs typeface="Barlow Semi Condensed"/>
                <a:sym typeface="Barlow Semi Condensed"/>
              </a:rPr>
              <a:t>Một số lưu ý khi cài đặt</a:t>
            </a:r>
          </a:p>
          <a:p>
            <a:pPr algn="just">
              <a:lnSpc>
                <a:spcPct val="150000"/>
              </a:lnSpc>
            </a:pPr>
            <a:r>
              <a:rPr lang="en-US" sz="2000" i="1">
                <a:solidFill>
                  <a:schemeClr val="dk2"/>
                </a:solidFill>
                <a:latin typeface="Barlow Semi Condensed"/>
                <a:ea typeface="Barlow Semi Condensed"/>
                <a:cs typeface="Barlow Semi Condensed"/>
                <a:sym typeface="Barlow Semi Condensed"/>
              </a:rPr>
              <a:t>- Cài đặt PHP phiên bản 8.2 trở lên </a:t>
            </a:r>
          </a:p>
          <a:p>
            <a:pPr algn="just">
              <a:lnSpc>
                <a:spcPct val="150000"/>
              </a:lnSpc>
            </a:pPr>
            <a:r>
              <a:rPr lang="en-US" sz="2000" i="1">
                <a:solidFill>
                  <a:schemeClr val="dk2"/>
                </a:solidFill>
                <a:latin typeface="Barlow Semi Condensed"/>
                <a:ea typeface="Barlow Semi Condensed"/>
                <a:cs typeface="Barlow Semi Condensed"/>
                <a:sym typeface="Barlow Semi Condensed"/>
              </a:rPr>
              <a:t>- Cài đặt Composer </a:t>
            </a:r>
          </a:p>
        </p:txBody>
      </p:sp>
    </p:spTree>
    <p:extLst>
      <p:ext uri="{BB962C8B-B14F-4D97-AF65-F5344CB8AC3E}">
        <p14:creationId xmlns:p14="http://schemas.microsoft.com/office/powerpoint/2010/main" val="301929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27324" y="74251"/>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pic>
        <p:nvPicPr>
          <p:cNvPr id="68" name="Picture 67">
            <a:extLst>
              <a:ext uri="{FF2B5EF4-FFF2-40B4-BE49-F238E27FC236}">
                <a16:creationId xmlns:a16="http://schemas.microsoft.com/office/drawing/2014/main" id="{4A665C5D-8670-3B42-8762-CD3864E681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9844" y="1314893"/>
            <a:ext cx="5924312" cy="3714859"/>
          </a:xfrm>
          <a:prstGeom prst="rect">
            <a:avLst/>
          </a:prstGeom>
          <a:noFill/>
          <a:ln>
            <a:noFill/>
          </a:ln>
        </p:spPr>
      </p:pic>
      <p:sp>
        <p:nvSpPr>
          <p:cNvPr id="70" name="TextBox 69">
            <a:extLst>
              <a:ext uri="{FF2B5EF4-FFF2-40B4-BE49-F238E27FC236}">
                <a16:creationId xmlns:a16="http://schemas.microsoft.com/office/drawing/2014/main" id="{F483535F-81D1-894F-A731-777944A7ACF2}"/>
              </a:ext>
            </a:extLst>
          </p:cNvPr>
          <p:cNvSpPr txBox="1"/>
          <p:nvPr/>
        </p:nvSpPr>
        <p:spPr>
          <a:xfrm>
            <a:off x="509630" y="782648"/>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Mô hình dữ liệu mức quan  niệm</a:t>
            </a:r>
            <a:endParaRPr lang="en-US" sz="2000">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31787" y="-1922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sp>
        <p:nvSpPr>
          <p:cNvPr id="70" name="TextBox 69">
            <a:extLst>
              <a:ext uri="{FF2B5EF4-FFF2-40B4-BE49-F238E27FC236}">
                <a16:creationId xmlns:a16="http://schemas.microsoft.com/office/drawing/2014/main" id="{F483535F-81D1-894F-A731-777944A7ACF2}"/>
              </a:ext>
            </a:extLst>
          </p:cNvPr>
          <p:cNvSpPr txBox="1"/>
          <p:nvPr/>
        </p:nvSpPr>
        <p:spPr>
          <a:xfrm>
            <a:off x="89338" y="557040"/>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Mô hình dữ liệu mức vật lý</a:t>
            </a:r>
            <a:endParaRPr lang="en-US" sz="2000">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87E27D28-5176-3948-8186-70A7298F42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9595" y="1059718"/>
            <a:ext cx="5723485" cy="3922186"/>
          </a:xfrm>
          <a:prstGeom prst="rect">
            <a:avLst/>
          </a:prstGeom>
          <a:noFill/>
          <a:ln>
            <a:noFill/>
          </a:ln>
        </p:spPr>
      </p:pic>
    </p:spTree>
    <p:extLst>
      <p:ext uri="{BB962C8B-B14F-4D97-AF65-F5344CB8AC3E}">
        <p14:creationId xmlns:p14="http://schemas.microsoft.com/office/powerpoint/2010/main" val="351882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31788" y="11741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sp>
        <p:nvSpPr>
          <p:cNvPr id="70" name="TextBox 69">
            <a:extLst>
              <a:ext uri="{FF2B5EF4-FFF2-40B4-BE49-F238E27FC236}">
                <a16:creationId xmlns:a16="http://schemas.microsoft.com/office/drawing/2014/main" id="{F483535F-81D1-894F-A731-777944A7ACF2}"/>
              </a:ext>
            </a:extLst>
          </p:cNvPr>
          <p:cNvSpPr txBox="1"/>
          <p:nvPr/>
        </p:nvSpPr>
        <p:spPr>
          <a:xfrm>
            <a:off x="110359" y="840819"/>
            <a:ext cx="457200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Chức năng của website</a:t>
            </a:r>
            <a:endParaRPr lang="en-US" sz="2400">
              <a:latin typeface="Barlow Semi Condensed"/>
              <a:ea typeface="Barlow Semi Condensed"/>
              <a:cs typeface="Barlow Semi Condensed"/>
              <a:sym typeface="Barlow Semi Condensed"/>
            </a:endParaRPr>
          </a:p>
        </p:txBody>
      </p:sp>
      <p:sp>
        <p:nvSpPr>
          <p:cNvPr id="10" name="TextBox 9">
            <a:extLst>
              <a:ext uri="{FF2B5EF4-FFF2-40B4-BE49-F238E27FC236}">
                <a16:creationId xmlns:a16="http://schemas.microsoft.com/office/drawing/2014/main" id="{912ABE6C-B7BC-2443-B000-98E8657B2A8B}"/>
              </a:ext>
            </a:extLst>
          </p:cNvPr>
          <p:cNvSpPr txBox="1"/>
          <p:nvPr/>
        </p:nvSpPr>
        <p:spPr>
          <a:xfrm>
            <a:off x="1132490" y="1302484"/>
            <a:ext cx="7099738" cy="1874872"/>
          </a:xfrm>
          <a:prstGeom prst="rect">
            <a:avLst/>
          </a:prstGeom>
          <a:noFill/>
        </p:spPr>
        <p:txBody>
          <a:bodyPr wrap="square">
            <a:spAutoFit/>
          </a:bodyPr>
          <a:lstStyle/>
          <a:p>
            <a:pPr algn="just">
              <a:lnSpc>
                <a:spcPct val="150000"/>
              </a:lnSpc>
            </a:pPr>
            <a:r>
              <a:rPr lang="vi-VN" sz="2000">
                <a:solidFill>
                  <a:schemeClr val="dk2"/>
                </a:solidFill>
                <a:latin typeface="Barlow Semi Condensed"/>
                <a:ea typeface="Barlow Semi Condensed"/>
                <a:cs typeface="Barlow Semi Condensed"/>
                <a:sym typeface="Barlow Semi Condensed"/>
              </a:rPr>
              <a:t>- Đối với quản trị viên: </a:t>
            </a:r>
          </a:p>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danh mục, địa điểm, bài viết, xã phường, quận huyện.</a:t>
            </a:r>
          </a:p>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tài khoản người dùng</a:t>
            </a:r>
          </a:p>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bình luận</a:t>
            </a:r>
          </a:p>
        </p:txBody>
      </p:sp>
      <p:sp>
        <p:nvSpPr>
          <p:cNvPr id="5" name="TextBox 4">
            <a:extLst>
              <a:ext uri="{FF2B5EF4-FFF2-40B4-BE49-F238E27FC236}">
                <a16:creationId xmlns:a16="http://schemas.microsoft.com/office/drawing/2014/main" id="{7F86F8C2-016D-C04E-9A90-B62F01193DEC}"/>
              </a:ext>
            </a:extLst>
          </p:cNvPr>
          <p:cNvSpPr txBox="1"/>
          <p:nvPr/>
        </p:nvSpPr>
        <p:spPr>
          <a:xfrm>
            <a:off x="1022130" y="3177356"/>
            <a:ext cx="7099738" cy="1413207"/>
          </a:xfrm>
          <a:prstGeom prst="rect">
            <a:avLst/>
          </a:prstGeom>
          <a:noFill/>
        </p:spPr>
        <p:txBody>
          <a:bodyPr wrap="square">
            <a:spAutoFit/>
          </a:bodyPr>
          <a:lstStyle/>
          <a:p>
            <a:pPr algn="just">
              <a:lnSpc>
                <a:spcPct val="150000"/>
              </a:lnSpc>
            </a:pPr>
            <a:r>
              <a:rPr lang="vi-VN" sz="2000">
                <a:solidFill>
                  <a:schemeClr val="dk2"/>
                </a:solidFill>
                <a:latin typeface="Barlow Semi Condensed"/>
                <a:ea typeface="Barlow Semi Condensed"/>
                <a:cs typeface="Barlow Semi Condensed"/>
                <a:sym typeface="Barlow Semi Condensed"/>
              </a:rPr>
              <a:t>- Đối với người dùng: </a:t>
            </a:r>
          </a:p>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Đăng ký tài khoản doanh nghiệp du lịch để có thể đăng tải bài viết</a:t>
            </a:r>
          </a:p>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Đăng ký tài khoản thành viên để có thể bình luận bài viết</a:t>
            </a:r>
            <a:endParaRPr lang="en-US" sz="200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13191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296710" y="10690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2800"/>
              <a:t>KẾT QUẢ NGHIÊN CỨU</a:t>
            </a:r>
          </a:p>
        </p:txBody>
      </p:sp>
      <p:pic>
        <p:nvPicPr>
          <p:cNvPr id="3" name="Picture 2">
            <a:extLst>
              <a:ext uri="{FF2B5EF4-FFF2-40B4-BE49-F238E27FC236}">
                <a16:creationId xmlns:a16="http://schemas.microsoft.com/office/drawing/2014/main" id="{F60682C3-A8F5-AC49-BD88-4C4B82231C95}"/>
              </a:ext>
            </a:extLst>
          </p:cNvPr>
          <p:cNvPicPr>
            <a:picLocks noChangeAspect="1"/>
          </p:cNvPicPr>
          <p:nvPr/>
        </p:nvPicPr>
        <p:blipFill>
          <a:blip r:embed="rId3"/>
          <a:stretch>
            <a:fillRect/>
          </a:stretch>
        </p:blipFill>
        <p:spPr>
          <a:xfrm>
            <a:off x="4261794" y="225767"/>
            <a:ext cx="3946513" cy="4691966"/>
          </a:xfrm>
          <a:prstGeom prst="rect">
            <a:avLst/>
          </a:prstGeom>
        </p:spPr>
      </p:pic>
      <p:sp>
        <p:nvSpPr>
          <p:cNvPr id="8" name="TextBox 7">
            <a:extLst>
              <a:ext uri="{FF2B5EF4-FFF2-40B4-BE49-F238E27FC236}">
                <a16:creationId xmlns:a16="http://schemas.microsoft.com/office/drawing/2014/main" id="{45325826-6AFD-5F4E-ACC9-9354E8BF8793}"/>
              </a:ext>
            </a:extLst>
          </p:cNvPr>
          <p:cNvSpPr txBox="1"/>
          <p:nvPr/>
        </p:nvSpPr>
        <p:spPr>
          <a:xfrm>
            <a:off x="0" y="2080331"/>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Giao diện trang chủ</a:t>
            </a:r>
            <a:endParaRPr lang="en-US" sz="200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809746687"/>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449</Words>
  <Application>Microsoft Macintosh PowerPoint</Application>
  <PresentationFormat>On-screen Show (16:9)</PresentationFormat>
  <Paragraphs>59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Barlow Semi Condensed</vt:lpstr>
      <vt:lpstr>Roboto Condensed Light</vt:lpstr>
      <vt:lpstr>Arial</vt:lpstr>
      <vt:lpstr>Barlow Semi Condensed Medium</vt:lpstr>
      <vt:lpstr>Tahoma</vt:lpstr>
      <vt:lpstr>Fjalla One</vt:lpstr>
      <vt:lpstr>Technology Consulting by Slidesgo</vt:lpstr>
      <vt:lpstr>KHOA KỸ THUẬT VÀ CÔNG NGHỆ BỘ MÔN CÔNG NGHỆ THÔNG TIN</vt:lpstr>
      <vt:lpstr>01</vt:lpstr>
      <vt:lpstr>PowerPoint Presentation</vt:lpstr>
      <vt:lpstr>CƠ SỞ LÝ THUYẾT</vt:lpstr>
      <vt:lpstr>CƠ SỞ LÝ THUYẾT</vt:lpstr>
      <vt:lpstr>PowerPoint Presentation</vt:lpstr>
      <vt:lpstr>PowerPoint Presentation</vt:lpstr>
      <vt:lpstr>PowerPoint Presentation</vt:lpstr>
      <vt:lpstr>PowerPoint Presentation</vt:lpstr>
      <vt:lpstr>PowerPoint Presentation</vt:lpstr>
      <vt:lpstr>KẾT LUẬN VÀ HƯỚNG PHÁT TRIỂN</vt:lpstr>
      <vt:lpstr>KẾT LUẬN VÀ HƯỚNG PHÁT TRIỂN</vt:lpstr>
      <vt:lpstr>CẢM ƠN QUÝ THẦY CÔ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KỸ THUẬT VÀ CÔNG NGHỆ BỘ MÔN CÔNG NGHỆ THÔNG TIN</dc:title>
  <cp:lastModifiedBy>Nguyen Thi My Yen</cp:lastModifiedBy>
  <cp:revision>5</cp:revision>
  <dcterms:modified xsi:type="dcterms:W3CDTF">2024-07-16T08:54:45Z</dcterms:modified>
</cp:coreProperties>
</file>